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lfa Slab One" pitchFamily="2" charset="77"/>
      <p:regular r:id="rId25"/>
    </p:embeddedFont>
    <p:embeddedFont>
      <p:font typeface="Lexend" pitchFamily="2" charset="77"/>
      <p:regular r:id="rId26"/>
      <p:bold r:id="rId27"/>
    </p:embeddedFont>
    <p:embeddedFont>
      <p:font typeface="Proxima Nova" panose="02000506030000020004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reya Bansal" initials="" lastIdx="2" clrIdx="0"/>
  <p:cmAuthor id="1" name="Stephanie Cheng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5849"/>
  </p:normalViewPr>
  <p:slideViewPr>
    <p:cSldViewPr snapToGrid="0">
      <p:cViewPr varScale="1">
        <p:scale>
          <a:sx n="111" d="100"/>
          <a:sy n="111" d="100"/>
        </p:scale>
        <p:origin x="1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06T00:52:08.904" idx="1">
    <p:pos x="0" y="0"/>
    <p:text>source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5T18:03:11.316" idx="1">
    <p:pos x="0" y="-20"/>
    <p:text>agreed, and general standardizaiton of capitalization etc.</p:text>
  </p:cm>
  <p:cm authorId="0" dt="2024-05-05T18:07:10.886" idx="2">
    <p:pos x="0" y="-20"/>
    <p:text>change to waste management</p:text>
  </p:cm>
  <p:cm authorId="1" dt="2024-05-05T18:07:10.886" idx="2">
    <p:pos x="0" y="-20"/>
    <p:text>also just another note for whoever is presenting this slide to really focus on our per person per grid cell concept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25243b6d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25243b6d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034b165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034b165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c6cb99c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c6cb99c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032aa35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032aa35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ceb54e77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ceb54e77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8b8f8aa0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8b8f8aa0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a91e4e3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a91e4e3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034b165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034b165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d9db513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d9db513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26f10f1b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26f10f1b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8b8f8aa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8b8f8aa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032aa35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032aa35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230ccd9d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230ccd9d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26f10f1b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26f10f1b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ceb54ee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ceb54ee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26f10f1b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26f10f1bf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8b8f8aa0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8b8f8aa0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05438620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05438620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92e99df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92e99df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032aa35d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032aa35d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ae53cbb8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ae53cbb8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xxiaofan-98.github.io/Litter-risk-dashboard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oogle.com/url?sa=i&amp;url=https%3A%2F%2Fwww.rawpixel.com%2Fsearch%2Fsea%2520pollution&amp;psig=AOvVaw3RrAyi2vTK7FvvPRTKoywj&amp;ust=1715042282375000&amp;source=images&amp;cd=vfe&amp;opi=89978449&amp;ved=0CBIQjRxqFwoTCKj5psLk94UDFQAAAAAdAAAAABAE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0.png"/><Relationship Id="rId7" Type="http://schemas.openxmlformats.org/officeDocument/2006/relationships/hyperlink" Target="https://www.thehindu.com/news/cities/chennai/solid-waste-management-in-urban-areas-heres-why-residents-of-chennai-in-tamil-nadu-must-use-two-bins-for-dry-and-wet-waste-at-home-to-help-greater-chennai-corporation/article67365890.e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F6FF"/>
          </a:solidFill>
          <a:ln w="9525" cap="flat" cmpd="sng">
            <a:solidFill>
              <a:srgbClr val="ECF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CF6FF"/>
              </a:highlight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51475" y="1896100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Urban Ocean</a:t>
            </a:r>
            <a:endParaRPr sz="54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Marine Litter Assessment</a:t>
            </a:r>
            <a:endParaRPr sz="54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51475" y="292250"/>
            <a:ext cx="2766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5/7/2024</a:t>
            </a:r>
            <a:endParaRPr sz="19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 amt="10000"/>
          </a:blip>
          <a:srcRect l="11807" t="18987" r="24474" b="29415"/>
          <a:stretch/>
        </p:blipFill>
        <p:spPr>
          <a:xfrm>
            <a:off x="-152400" y="3976975"/>
            <a:ext cx="1440549" cy="116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10000"/>
          </a:blip>
          <a:srcRect l="11800" t="18987" r="24480" b="29415"/>
          <a:stretch/>
        </p:blipFill>
        <p:spPr>
          <a:xfrm>
            <a:off x="1233900" y="3987300"/>
            <a:ext cx="1440549" cy="116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 amt="10000"/>
          </a:blip>
          <a:srcRect l="11807" t="18987" r="24474" b="29415"/>
          <a:stretch/>
        </p:blipFill>
        <p:spPr>
          <a:xfrm>
            <a:off x="2624825" y="3976975"/>
            <a:ext cx="1440549" cy="116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 amt="10000"/>
          </a:blip>
          <a:srcRect l="11801" t="18987" r="21898" b="29415"/>
          <a:stretch/>
        </p:blipFill>
        <p:spPr>
          <a:xfrm>
            <a:off x="4011125" y="3987300"/>
            <a:ext cx="1498838" cy="116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 amt="10000"/>
          </a:blip>
          <a:srcRect l="11807" t="18987" r="24474" b="29415"/>
          <a:stretch/>
        </p:blipFill>
        <p:spPr>
          <a:xfrm>
            <a:off x="5457898" y="3951823"/>
            <a:ext cx="1440549" cy="116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 amt="10000"/>
          </a:blip>
          <a:srcRect l="11800" t="18987" r="24480" b="29415"/>
          <a:stretch/>
        </p:blipFill>
        <p:spPr>
          <a:xfrm>
            <a:off x="6844198" y="3962148"/>
            <a:ext cx="1440549" cy="116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 amt="10000"/>
          </a:blip>
          <a:srcRect l="11807" t="18987" r="24474" b="29415"/>
          <a:stretch/>
        </p:blipFill>
        <p:spPr>
          <a:xfrm>
            <a:off x="8235123" y="3951823"/>
            <a:ext cx="1440549" cy="116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6176" y="0"/>
            <a:ext cx="1957822" cy="19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9788225" y="1238225"/>
            <a:ext cx="6683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Data: unbalanced across cities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Road blocks…such as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Standardized data across cities missing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Needing international data sources (OSM) and Meta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The Data Problem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81" name="Google Shape;181;p22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2672975" y="4078925"/>
            <a:ext cx="372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Non-uniform global datasets</a:t>
            </a:r>
            <a:endParaRPr sz="1600" b="1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150" y="2720825"/>
            <a:ext cx="1358100" cy="135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000"/>
              </a:srgbClr>
            </a:outerShdw>
          </a:effectLst>
        </p:spPr>
      </p:pic>
      <p:sp>
        <p:nvSpPr>
          <p:cNvPr id="184" name="Google Shape;184;p22"/>
          <p:cNvSpPr txBox="1"/>
          <p:nvPr/>
        </p:nvSpPr>
        <p:spPr>
          <a:xfrm>
            <a:off x="-69000" y="2507000"/>
            <a:ext cx="37296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Minimal data samples 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5250100" y="2660200"/>
            <a:ext cx="376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Sampling bias of litter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185" y="1172727"/>
            <a:ext cx="1582738" cy="1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62" y="1102300"/>
            <a:ext cx="1856075" cy="15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4722250" y="3757700"/>
            <a:ext cx="37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(Open Street Map)</a:t>
            </a:r>
            <a:endParaRPr sz="1200" b="1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4">
            <a:alphaModFix/>
          </a:blip>
          <a:srcRect r="4997"/>
          <a:stretch/>
        </p:blipFill>
        <p:spPr>
          <a:xfrm>
            <a:off x="474783" y="1837357"/>
            <a:ext cx="1658795" cy="19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416550" y="1353250"/>
            <a:ext cx="19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Sample City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 amt="67000"/>
          </a:blip>
          <a:srcRect r="4997"/>
          <a:stretch/>
        </p:blipFill>
        <p:spPr>
          <a:xfrm>
            <a:off x="4975608" y="1837353"/>
            <a:ext cx="1658795" cy="19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4917546" y="1353199"/>
            <a:ext cx="19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Overlay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2615421" y="1353250"/>
            <a:ext cx="19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500m fishnet grid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100" y="2051761"/>
            <a:ext cx="1473774" cy="147377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7143413" y="1358342"/>
            <a:ext cx="1967292" cy="43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Litter distribution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8113" y="2051761"/>
            <a:ext cx="1473774" cy="147377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2261925" y="2602825"/>
            <a:ext cx="353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&gt;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4454680" y="2601578"/>
            <a:ext cx="35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&gt;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6772764" y="2609599"/>
            <a:ext cx="35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&gt;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6">
            <a:alphaModFix/>
          </a:blip>
          <a:srcRect l="28766" t="10785" r="29170"/>
          <a:stretch/>
        </p:blipFill>
        <p:spPr>
          <a:xfrm>
            <a:off x="7297663" y="1789301"/>
            <a:ext cx="1658799" cy="21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Fishnet Grid Methodology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07" name="Google Shape;207;p23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20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 rotWithShape="1">
          <a:blip r:embed="rId4">
            <a:alphaModFix/>
          </a:blip>
          <a:srcRect t="91871"/>
          <a:stretch/>
        </p:blipFill>
        <p:spPr>
          <a:xfrm>
            <a:off x="0" y="4725426"/>
            <a:ext cx="9144023" cy="4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Target Variables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5" name="Google Shape;215;p24"/>
          <p:cNvSpPr/>
          <p:nvPr/>
        </p:nvSpPr>
        <p:spPr>
          <a:xfrm rot="5400000">
            <a:off x="4627125" y="-3753850"/>
            <a:ext cx="60600" cy="9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7650" y="2865225"/>
            <a:ext cx="155490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493575" y="1149525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Retail Zoning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335400" y="1149525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Water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177225" y="1149525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Restaurant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l="29160" t="8084" r="30304" b="3176"/>
          <a:stretch/>
        </p:blipFill>
        <p:spPr>
          <a:xfrm>
            <a:off x="776650" y="1658909"/>
            <a:ext cx="2016424" cy="277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5">
            <a:alphaModFix/>
          </a:blip>
          <a:srcRect l="29642" t="10112" r="29084"/>
          <a:stretch/>
        </p:blipFill>
        <p:spPr>
          <a:xfrm>
            <a:off x="3668625" y="1708450"/>
            <a:ext cx="2016427" cy="275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6">
            <a:alphaModFix/>
          </a:blip>
          <a:srcRect l="28301" t="8734" r="28197"/>
          <a:stretch/>
        </p:blipFill>
        <p:spPr>
          <a:xfrm>
            <a:off x="6439670" y="1662439"/>
            <a:ext cx="2163082" cy="28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Feature Engineering: Count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9" name="Google Shape;229;p25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416550" y="-1070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 rotWithShape="1">
          <a:blip r:embed="rId4">
            <a:alphaModFix/>
          </a:blip>
          <a:srcRect l="24112" t="8600" r="29659"/>
          <a:stretch/>
        </p:blipFill>
        <p:spPr>
          <a:xfrm>
            <a:off x="589625" y="1687550"/>
            <a:ext cx="2329125" cy="28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5">
            <a:alphaModFix/>
          </a:blip>
          <a:srcRect l="21051" t="10458" r="28908"/>
          <a:stretch/>
        </p:blipFill>
        <p:spPr>
          <a:xfrm>
            <a:off x="3311400" y="1716475"/>
            <a:ext cx="2521201" cy="27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 rotWithShape="1">
          <a:blip r:embed="rId6">
            <a:alphaModFix/>
          </a:blip>
          <a:srcRect l="23568" t="10458" r="26391"/>
          <a:stretch/>
        </p:blipFill>
        <p:spPr>
          <a:xfrm>
            <a:off x="6274250" y="1716475"/>
            <a:ext cx="2521201" cy="27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493575" y="1149525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Retail Zoning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3335400" y="1149525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Water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6177225" y="1149525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Restaurant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K Nearest Neighbor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43" name="Google Shape;243;p26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 b="5820"/>
          <a:stretch/>
        </p:blipFill>
        <p:spPr>
          <a:xfrm>
            <a:off x="0" y="299350"/>
            <a:ext cx="9144023" cy="4844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Model Methodology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50" name="Google Shape;250;p27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4">
            <a:alphaModFix/>
          </a:blip>
          <a:srcRect l="22649" t="12019" r="22550" b="9928"/>
          <a:stretch/>
        </p:blipFill>
        <p:spPr>
          <a:xfrm>
            <a:off x="2548425" y="1638876"/>
            <a:ext cx="3371825" cy="29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>
            <a:off x="3134400" y="1078075"/>
            <a:ext cx="2691300" cy="357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8"/>
          <p:cNvSpPr txBox="1"/>
          <p:nvPr/>
        </p:nvSpPr>
        <p:spPr>
          <a:xfrm>
            <a:off x="385175" y="1411550"/>
            <a:ext cx="2208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Model 1 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(Linear Regression)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6318721" y="1411550"/>
            <a:ext cx="23523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Model 2 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(Random Forest)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5">
            <a:alphaModFix/>
          </a:blip>
          <a:srcRect l="23450" t="12018" r="41632"/>
          <a:stretch/>
        </p:blipFill>
        <p:spPr>
          <a:xfrm>
            <a:off x="269088" y="2037334"/>
            <a:ext cx="1533053" cy="23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 rotWithShape="1">
          <a:blip r:embed="rId6">
            <a:alphaModFix/>
          </a:blip>
          <a:srcRect l="20797" t="12018" r="38820"/>
          <a:stretch/>
        </p:blipFill>
        <p:spPr>
          <a:xfrm>
            <a:off x="6440865" y="2037334"/>
            <a:ext cx="1773009" cy="238716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Landing on the best Model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63" name="Google Shape;263;p28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8"/>
          <p:cNvCxnSpPr/>
          <p:nvPr/>
        </p:nvCxnSpPr>
        <p:spPr>
          <a:xfrm>
            <a:off x="2259341" y="3154718"/>
            <a:ext cx="665100" cy="0"/>
          </a:xfrm>
          <a:prstGeom prst="straightConnector1">
            <a:avLst/>
          </a:prstGeom>
          <a:noFill/>
          <a:ln w="38100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8"/>
          <p:cNvCxnSpPr/>
          <p:nvPr/>
        </p:nvCxnSpPr>
        <p:spPr>
          <a:xfrm>
            <a:off x="6009241" y="3122705"/>
            <a:ext cx="665100" cy="0"/>
          </a:xfrm>
          <a:prstGeom prst="straightConnector1">
            <a:avLst/>
          </a:prstGeom>
          <a:noFill/>
          <a:ln w="38100" cap="flat" cmpd="sng">
            <a:solidFill>
              <a:srgbClr val="4285F4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6" name="Google Shape;266;p28"/>
          <p:cNvSpPr txBox="1"/>
          <p:nvPr/>
        </p:nvSpPr>
        <p:spPr>
          <a:xfrm>
            <a:off x="3388779" y="1062775"/>
            <a:ext cx="21483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Final Model</a:t>
            </a:r>
            <a:endParaRPr sz="1600" b="1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(Mixed 60-40)</a:t>
            </a:r>
            <a:endParaRPr sz="16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/>
        </p:nvSpPr>
        <p:spPr>
          <a:xfrm>
            <a:off x="496150" y="1149150"/>
            <a:ext cx="366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Predicted Values vs Actual Values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4891825" y="1149150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Histogram of Residuals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825" y="1810873"/>
            <a:ext cx="4186276" cy="25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50" y="1884409"/>
            <a:ext cx="4067275" cy="251336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Model Results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77" name="Google Shape;277;p29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4">
            <a:alphaModFix/>
          </a:blip>
          <a:srcRect t="18054" b="21442"/>
          <a:stretch/>
        </p:blipFill>
        <p:spPr>
          <a:xfrm>
            <a:off x="410250" y="1658650"/>
            <a:ext cx="8323501" cy="31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5">
            <a:alphaModFix/>
          </a:blip>
          <a:srcRect t="29980" b="31905"/>
          <a:stretch/>
        </p:blipFill>
        <p:spPr>
          <a:xfrm>
            <a:off x="410250" y="193250"/>
            <a:ext cx="8323501" cy="19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4">
            <a:alphaModFix/>
          </a:blip>
          <a:srcRect l="65999" t="18054" r="18726" b="76406"/>
          <a:stretch/>
        </p:blipFill>
        <p:spPr>
          <a:xfrm>
            <a:off x="5952250" y="2303975"/>
            <a:ext cx="1271326" cy="2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1821150" y="759875"/>
            <a:ext cx="2343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5">
            <a:alphaModFix/>
          </a:blip>
          <a:srcRect l="88485" t="34475" r="6541" b="59985"/>
          <a:stretch/>
        </p:blipFill>
        <p:spPr>
          <a:xfrm>
            <a:off x="833975" y="386500"/>
            <a:ext cx="413950" cy="2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4">
            <a:alphaModFix amt="72000"/>
          </a:blip>
          <a:srcRect l="67611" t="34456" r="16290" b="21442"/>
          <a:stretch/>
        </p:blipFill>
        <p:spPr>
          <a:xfrm>
            <a:off x="416550" y="1487350"/>
            <a:ext cx="1795173" cy="303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1"/>
          <p:cNvCxnSpPr/>
          <p:nvPr/>
        </p:nvCxnSpPr>
        <p:spPr>
          <a:xfrm rot="10800000" flipH="1">
            <a:off x="942246" y="2851500"/>
            <a:ext cx="1707900" cy="4800"/>
          </a:xfrm>
          <a:prstGeom prst="straightConnector1">
            <a:avLst/>
          </a:prstGeom>
          <a:noFill/>
          <a:ln w="19050" cap="flat" cmpd="sng">
            <a:solidFill>
              <a:srgbClr val="B83669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297" name="Google Shape;297;p31"/>
          <p:cNvGrpSpPr/>
          <p:nvPr/>
        </p:nvGrpSpPr>
        <p:grpSpPr>
          <a:xfrm>
            <a:off x="2440375" y="1378050"/>
            <a:ext cx="1905071" cy="2770500"/>
            <a:chOff x="2440375" y="1378050"/>
            <a:chExt cx="1905071" cy="2770500"/>
          </a:xfrm>
        </p:grpSpPr>
        <p:pic>
          <p:nvPicPr>
            <p:cNvPr id="298" name="Google Shape;298;p31"/>
            <p:cNvPicPr preferRelativeResize="0"/>
            <p:nvPr/>
          </p:nvPicPr>
          <p:blipFill rotWithShape="1">
            <a:blip r:embed="rId5">
              <a:alphaModFix amt="80000"/>
            </a:blip>
            <a:srcRect l="54086" b="10960"/>
            <a:stretch/>
          </p:blipFill>
          <p:spPr>
            <a:xfrm>
              <a:off x="2440375" y="1378108"/>
              <a:ext cx="1904783" cy="2770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31"/>
            <p:cNvSpPr/>
            <p:nvPr/>
          </p:nvSpPr>
          <p:spPr>
            <a:xfrm>
              <a:off x="2450046" y="1378050"/>
              <a:ext cx="1895400" cy="2770500"/>
            </a:xfrm>
            <a:prstGeom prst="rect">
              <a:avLst/>
            </a:prstGeom>
            <a:solidFill>
              <a:srgbClr val="FF0000">
                <a:alpha val="8180"/>
              </a:srgbClr>
            </a:solidFill>
            <a:ln w="28575" cap="flat" cmpd="sng">
              <a:solidFill>
                <a:srgbClr val="B650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31"/>
          <p:cNvSpPr txBox="1"/>
          <p:nvPr/>
        </p:nvSpPr>
        <p:spPr>
          <a:xfrm>
            <a:off x="3169745" y="2527065"/>
            <a:ext cx="44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5</a:t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6">
            <a:alphaModFix amt="80000"/>
          </a:blip>
          <a:srcRect l="20072" r="35958"/>
          <a:stretch/>
        </p:blipFill>
        <p:spPr>
          <a:xfrm>
            <a:off x="4709350" y="1397739"/>
            <a:ext cx="1904787" cy="27482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/>
          <p:nvPr/>
        </p:nvSpPr>
        <p:spPr>
          <a:xfrm>
            <a:off x="4714157" y="1397739"/>
            <a:ext cx="1895400" cy="2748300"/>
          </a:xfrm>
          <a:prstGeom prst="rect">
            <a:avLst/>
          </a:prstGeom>
          <a:solidFill>
            <a:srgbClr val="FF9900">
              <a:alpha val="1151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5488135" y="2527065"/>
            <a:ext cx="44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3</a:t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04" name="Google Shape;304;p31"/>
          <p:cNvPicPr preferRelativeResize="0"/>
          <p:nvPr/>
        </p:nvPicPr>
        <p:blipFill rotWithShape="1">
          <a:blip r:embed="rId7">
            <a:alphaModFix amt="80000"/>
          </a:blip>
          <a:srcRect r="15611"/>
          <a:stretch/>
        </p:blipFill>
        <p:spPr>
          <a:xfrm>
            <a:off x="6978327" y="1378108"/>
            <a:ext cx="1904786" cy="274824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1"/>
          <p:cNvSpPr/>
          <p:nvPr/>
        </p:nvSpPr>
        <p:spPr>
          <a:xfrm>
            <a:off x="6978288" y="1378108"/>
            <a:ext cx="1895400" cy="2748300"/>
          </a:xfrm>
          <a:prstGeom prst="rect">
            <a:avLst/>
          </a:prstGeom>
          <a:solidFill>
            <a:srgbClr val="FFFF00">
              <a:alpha val="11710"/>
            </a:srgbClr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7806524" y="2515955"/>
            <a:ext cx="44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1</a:t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Risk Factor on the ground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08" name="Google Shape;308;p31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4">
            <a:alphaModFix/>
          </a:blip>
          <a:srcRect l="65999" t="18054" r="18726" b="76406"/>
          <a:stretch/>
        </p:blipFill>
        <p:spPr>
          <a:xfrm>
            <a:off x="744500" y="1304650"/>
            <a:ext cx="1271326" cy="28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1"/>
          <p:cNvCxnSpPr>
            <a:endCxn id="302" idx="0"/>
          </p:cNvCxnSpPr>
          <p:nvPr/>
        </p:nvCxnSpPr>
        <p:spPr>
          <a:xfrm rot="10800000" flipH="1">
            <a:off x="966857" y="1397739"/>
            <a:ext cx="4695000" cy="1669800"/>
          </a:xfrm>
          <a:prstGeom prst="bentConnector4">
            <a:avLst>
              <a:gd name="adj1" fmla="val 27179"/>
              <a:gd name="adj2" fmla="val 114261"/>
            </a:avLst>
          </a:prstGeom>
          <a:noFill/>
          <a:ln w="19050" cap="flat" cmpd="sng">
            <a:solidFill>
              <a:srgbClr val="F9905C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11" name="Google Shape;311;p31"/>
          <p:cNvCxnSpPr>
            <a:endCxn id="305" idx="0"/>
          </p:cNvCxnSpPr>
          <p:nvPr/>
        </p:nvCxnSpPr>
        <p:spPr>
          <a:xfrm rot="10800000" flipH="1">
            <a:off x="1256388" y="1378108"/>
            <a:ext cx="6669600" cy="1758000"/>
          </a:xfrm>
          <a:prstGeom prst="bentConnector4">
            <a:avLst>
              <a:gd name="adj1" fmla="val 16263"/>
              <a:gd name="adj2" fmla="val 104688"/>
            </a:avLst>
          </a:prstGeom>
          <a:noFill/>
          <a:ln w="19050" cap="flat" cmpd="sng">
            <a:solidFill>
              <a:srgbClr val="F9CF42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312" name="Google Shape;312;p31"/>
          <p:cNvSpPr txBox="1"/>
          <p:nvPr/>
        </p:nvSpPr>
        <p:spPr>
          <a:xfrm>
            <a:off x="2356940" y="4088301"/>
            <a:ext cx="11778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Source: Shreya Bansal</a:t>
            </a:r>
            <a:endParaRPr sz="6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3" name="Google Shape;313;p31"/>
          <p:cNvSpPr txBox="1"/>
          <p:nvPr/>
        </p:nvSpPr>
        <p:spPr>
          <a:xfrm>
            <a:off x="4615998" y="4074690"/>
            <a:ext cx="1941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Source: Google Street view</a:t>
            </a:r>
            <a:endParaRPr sz="6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6869769" y="4077025"/>
            <a:ext cx="1748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B7B7B7"/>
                </a:solidFill>
                <a:latin typeface="Lexend"/>
                <a:ea typeface="Lexend"/>
                <a:cs typeface="Lexend"/>
                <a:sym typeface="Lexend"/>
              </a:rPr>
              <a:t>Source: Google Street view</a:t>
            </a:r>
            <a:endParaRPr sz="6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B7B7B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380850" y="2044425"/>
            <a:ext cx="1387500" cy="138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41650" y="3618175"/>
            <a:ext cx="10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Shreya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270581" y="3618175"/>
            <a:ext cx="10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Trevor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999513" y="3618175"/>
            <a:ext cx="11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Stephanie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849944" y="3618175"/>
            <a:ext cx="10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Tianxiao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578875" y="3618175"/>
            <a:ext cx="10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Xiaofan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50" y="2044425"/>
            <a:ext cx="1387500" cy="138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31" y="2044425"/>
            <a:ext cx="1421400" cy="142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13" y="2044375"/>
            <a:ext cx="1421400" cy="142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794" y="2044425"/>
            <a:ext cx="1421400" cy="142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0075" y="2044425"/>
            <a:ext cx="1421400" cy="142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Team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40875" y="3965425"/>
            <a:ext cx="96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PM + App</a:t>
            </a:r>
            <a:endParaRPr sz="12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109778" y="3965425"/>
            <a:ext cx="138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Github + Report</a:t>
            </a:r>
            <a:endParaRPr sz="12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855225" y="3965425"/>
            <a:ext cx="147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Model + Report</a:t>
            </a:r>
            <a:endParaRPr sz="12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062347" y="3965425"/>
            <a:ext cx="64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Model</a:t>
            </a:r>
            <a:endParaRPr sz="12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7628513" y="3965425"/>
            <a:ext cx="96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App</a:t>
            </a:r>
            <a:endParaRPr sz="12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4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25" y="1607676"/>
            <a:ext cx="8581851" cy="2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Connection to Use Case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22" name="Google Shape;322;p32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/>
        </p:nvSpPr>
        <p:spPr>
          <a:xfrm>
            <a:off x="1696350" y="1875950"/>
            <a:ext cx="57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Let’s dive into the marine litter assessment dashboard</a:t>
            </a:r>
            <a:endParaRPr sz="28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2512775" y="2986850"/>
            <a:ext cx="37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4285F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https://xxiaofan-98.github.io/Litter-risk-dashboard/</a:t>
            </a:r>
            <a:r>
              <a:rPr lang="en" sz="1200">
                <a:solidFill>
                  <a:srgbClr val="4285F4"/>
                </a:solidFill>
              </a:rPr>
              <a:t> </a:t>
            </a:r>
            <a:endParaRPr sz="12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References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35" name="Google Shape;335;p34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416550" y="1172725"/>
            <a:ext cx="8853600" cy="3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Project Director: Daniel Padilla Ochoa</a:t>
            </a:r>
            <a:endParaRPr sz="1200">
              <a:solidFill>
                <a:srgbClr val="434343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Director, International Plastics Program - Ocean Conservancy: </a:t>
            </a:r>
            <a:r>
              <a:rPr lang="en" sz="1200">
                <a:solidFill>
                  <a:srgbClr val="434343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Edith Checchini</a:t>
            </a:r>
            <a:endParaRPr sz="1200">
              <a:solidFill>
                <a:srgbClr val="434343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University. of Georgia: </a:t>
            </a:r>
            <a:r>
              <a:rPr lang="en" sz="1200">
                <a:solidFill>
                  <a:srgbClr val="434343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Prof. Jenna Jambeck, Ph.D.</a:t>
            </a:r>
            <a:endParaRPr sz="12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2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370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b="21642"/>
          <a:stretch/>
        </p:blipFill>
        <p:spPr>
          <a:xfrm>
            <a:off x="6332950" y="1899837"/>
            <a:ext cx="1715051" cy="134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94" name="Google Shape;94;p15"/>
          <p:cNvSpPr txBox="1"/>
          <p:nvPr/>
        </p:nvSpPr>
        <p:spPr>
          <a:xfrm>
            <a:off x="1244400" y="2416725"/>
            <a:ext cx="140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11</a:t>
            </a:r>
            <a:r>
              <a:rPr lang="en" sz="12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million</a:t>
            </a:r>
            <a:r>
              <a:rPr lang="en" sz="3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3600" b="1"/>
          </a:p>
        </p:txBody>
      </p:sp>
      <p:sp>
        <p:nvSpPr>
          <p:cNvPr id="95" name="Google Shape;95;p15"/>
          <p:cNvSpPr txBox="1"/>
          <p:nvPr/>
        </p:nvSpPr>
        <p:spPr>
          <a:xfrm>
            <a:off x="503325" y="3110175"/>
            <a:ext cx="2190600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tons of plastic end up in the ocean annually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3715475" y="2416725"/>
            <a:ext cx="145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60</a:t>
            </a: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% </a:t>
            </a:r>
            <a:endParaRPr sz="1800" b="1"/>
          </a:p>
        </p:txBody>
      </p:sp>
      <p:sp>
        <p:nvSpPr>
          <p:cNvPr id="97" name="Google Shape;97;p15"/>
          <p:cNvSpPr txBox="1"/>
          <p:nvPr/>
        </p:nvSpPr>
        <p:spPr>
          <a:xfrm>
            <a:off x="3028038" y="3110175"/>
            <a:ext cx="2190600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of examined fish digested microplastic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Marine plastics by the Numbers</a:t>
            </a:r>
            <a:endParaRPr sz="32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9" name="Google Shape;99;p15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5476875" y="3110175"/>
            <a:ext cx="3427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Trash needs to be manually removed to when it enters the ocean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68100" y="4562350"/>
            <a:ext cx="13692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Source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503325" y="3110175"/>
            <a:ext cx="21906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Cities are one of the primary sources of this accumulation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208988" y="3110175"/>
            <a:ext cx="21906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Wind and water carry urban trash to oceans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Urban Litter to Marine Trash</a:t>
            </a:r>
            <a:endParaRPr sz="32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2" name="Google Shape;112;p16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13367"/>
          <a:stretch/>
        </p:blipFill>
        <p:spPr>
          <a:xfrm>
            <a:off x="3642125" y="2033475"/>
            <a:ext cx="1324349" cy="114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5">
            <a:alphaModFix/>
          </a:blip>
          <a:srcRect b="16673"/>
          <a:stretch/>
        </p:blipFill>
        <p:spPr>
          <a:xfrm>
            <a:off x="793388" y="1781427"/>
            <a:ext cx="1653923" cy="1378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115" name="Google Shape;115;p16"/>
          <p:cNvSpPr txBox="1"/>
          <p:nvPr/>
        </p:nvSpPr>
        <p:spPr>
          <a:xfrm>
            <a:off x="5476875" y="3110175"/>
            <a:ext cx="3427200" cy="18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Illegal dumping, lack of sanitation infrastructure, single-use plastic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475" y="2462175"/>
            <a:ext cx="648000" cy="64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7" name="Google Shape;117;p16"/>
          <p:cNvSpPr txBox="1"/>
          <p:nvPr/>
        </p:nvSpPr>
        <p:spPr>
          <a:xfrm>
            <a:off x="317000" y="4509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592" y="1380403"/>
            <a:ext cx="1057961" cy="1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9" y="1434827"/>
            <a:ext cx="1869300" cy="111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59" y="3738133"/>
            <a:ext cx="1979425" cy="10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2614325" y="2971000"/>
            <a:ext cx="2939700" cy="1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434343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Project Director: </a:t>
            </a:r>
            <a:r>
              <a:rPr lang="en" sz="1100">
                <a:solidFill>
                  <a:srgbClr val="434343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Daniel Padilla Ochoa</a:t>
            </a:r>
            <a:endParaRPr sz="1100">
              <a:solidFill>
                <a:srgbClr val="434343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3214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434343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Director, International Plastics Program - Ocean Conservancy: </a:t>
            </a:r>
            <a:r>
              <a:rPr lang="en" sz="1100">
                <a:solidFill>
                  <a:srgbClr val="434343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Edith Checchini</a:t>
            </a:r>
            <a:endParaRPr sz="1100">
              <a:solidFill>
                <a:srgbClr val="434343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32142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434343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University. of Georgia: </a:t>
            </a:r>
            <a:r>
              <a:rPr lang="en" sz="1100">
                <a:solidFill>
                  <a:srgbClr val="434343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Prof. Jenna Jambeck, Ph.D.</a:t>
            </a:r>
            <a:endParaRPr sz="8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5804538" y="1660460"/>
            <a:ext cx="212172" cy="2992269"/>
            <a:chOff x="5704725" y="1525775"/>
            <a:chExt cx="247200" cy="3192775"/>
          </a:xfrm>
        </p:grpSpPr>
        <p:sp>
          <p:nvSpPr>
            <p:cNvPr id="127" name="Google Shape;127;p17"/>
            <p:cNvSpPr/>
            <p:nvPr/>
          </p:nvSpPr>
          <p:spPr>
            <a:xfrm>
              <a:off x="5704725" y="1525775"/>
              <a:ext cx="247200" cy="2352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5783625" y="1723200"/>
              <a:ext cx="89400" cy="27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5704725" y="4483350"/>
              <a:ext cx="247200" cy="2352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7325" y="1924200"/>
            <a:ext cx="2468650" cy="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6012200" y="2971000"/>
            <a:ext cx="30234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  <a:highlight>
                  <a:schemeClr val="lt1"/>
                </a:highlight>
                <a:latin typeface="Lexend"/>
                <a:ea typeface="Lexend"/>
                <a:cs typeface="Lexend"/>
                <a:sym typeface="Lexend"/>
              </a:rPr>
              <a:t>Practicum Professors: </a:t>
            </a:r>
            <a:endParaRPr sz="1100" b="1">
              <a:solidFill>
                <a:srgbClr val="434343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Michael Fichman and Matthew Harris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Project Partners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33" name="Google Shape;133;p17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702" y="2752990"/>
            <a:ext cx="1685418" cy="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317650" y="2054750"/>
            <a:ext cx="40311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Mobilize cleanup campaigns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City-by-City research on sanitation systems and trash-situation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Consult with stakeholders directly to create alternative solutions for current needs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l="19296"/>
          <a:stretch/>
        </p:blipFill>
        <p:spPr>
          <a:xfrm>
            <a:off x="4461175" y="1406200"/>
            <a:ext cx="4529676" cy="31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Zero Waste Pilots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2" name="Google Shape;142;p18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l="6740" t="6101" r="55939" b="6858"/>
          <a:stretch/>
        </p:blipFill>
        <p:spPr>
          <a:xfrm>
            <a:off x="113400" y="136075"/>
            <a:ext cx="3717023" cy="48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506425" y="1352350"/>
            <a:ext cx="23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506425" y="1253875"/>
            <a:ext cx="38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Urban Ocean workflow challenges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650" y="1398300"/>
            <a:ext cx="4568775" cy="34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5133995" y="1253866"/>
            <a:ext cx="42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Our intervention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Why Us?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3" name="Google Shape;153;p19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311700" y="1876050"/>
            <a:ext cx="33168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A web-based dashboard with litter data metrics, demographic metrics, and a litter accumulation risk site-selection tool serving the 12 urban ocean cities in siting zero-waste pilots.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Use Case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0" name="Google Shape;160;p20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t="418"/>
          <a:stretch/>
        </p:blipFill>
        <p:spPr>
          <a:xfrm>
            <a:off x="3726450" y="1600650"/>
            <a:ext cx="5210701" cy="28300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l="51821"/>
          <a:stretch/>
        </p:blipFill>
        <p:spPr>
          <a:xfrm>
            <a:off x="582700" y="1873625"/>
            <a:ext cx="1995221" cy="23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493575" y="1337800"/>
            <a:ext cx="372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Manually collected dataset- </a:t>
            </a:r>
            <a:r>
              <a:rPr lang="en" sz="1600" b="1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scarce</a:t>
            </a:r>
            <a:endParaRPr sz="1600" b="1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4817150" y="1337800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Mostly </a:t>
            </a:r>
            <a:r>
              <a:rPr lang="en" sz="1600" b="1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plastics</a:t>
            </a: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related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5">
            <a:alphaModFix/>
          </a:blip>
          <a:srcRect l="59582" t="2730" r="1880" b="3768"/>
          <a:stretch/>
        </p:blipFill>
        <p:spPr>
          <a:xfrm>
            <a:off x="2609890" y="1919650"/>
            <a:ext cx="1304785" cy="22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6675" y="1873625"/>
            <a:ext cx="4367326" cy="26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416550" y="2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C3AA9"/>
                </a:solidFill>
                <a:latin typeface="Alfa Slab One"/>
                <a:ea typeface="Alfa Slab One"/>
                <a:cs typeface="Alfa Slab One"/>
                <a:sym typeface="Alfa Slab One"/>
              </a:rPr>
              <a:t>Understanding the Litter Dataset</a:t>
            </a:r>
            <a:endParaRPr sz="3200">
              <a:solidFill>
                <a:srgbClr val="1C3AA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73" name="Google Shape;173;p21"/>
          <p:cNvSpPr/>
          <p:nvPr/>
        </p:nvSpPr>
        <p:spPr>
          <a:xfrm rot="5400000">
            <a:off x="4545400" y="-3595901"/>
            <a:ext cx="60600" cy="9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Macintosh PowerPoint</Application>
  <PresentationFormat>On-screen Show (16:9)</PresentationFormat>
  <Paragraphs>103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Lexend</vt:lpstr>
      <vt:lpstr>Alfa Slab One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steffi steffi</cp:lastModifiedBy>
  <cp:revision>1</cp:revision>
  <dcterms:modified xsi:type="dcterms:W3CDTF">2024-05-08T07:33:36Z</dcterms:modified>
</cp:coreProperties>
</file>